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"/>
  </p:notesMasterIdLst>
  <p:sldIdLst>
    <p:sldId id="256" r:id="rId3"/>
    <p:sldId id="261" r:id="rId4"/>
    <p:sldId id="260" r:id="rId6"/>
    <p:sldId id="288" r:id="rId7"/>
    <p:sldId id="291" r:id="rId8"/>
    <p:sldId id="294" r:id="rId9"/>
    <p:sldId id="295" r:id="rId10"/>
    <p:sldId id="292" r:id="rId11"/>
    <p:sldId id="293" r:id="rId12"/>
    <p:sldId id="296" r:id="rId13"/>
    <p:sldId id="281" r:id="rId14"/>
    <p:sldId id="282" r:id="rId15"/>
    <p:sldId id="290" r:id="rId16"/>
    <p:sldId id="287" r:id="rId17"/>
  </p:sldIdLst>
  <p:sldSz cx="6300470" cy="6300470"/>
  <p:notesSz cx="6858000" cy="9144000"/>
  <p:custDataLst>
    <p:tags r:id="rId21"/>
  </p:custDataLst>
  <p:defaultTextStyle>
    <a:defPPr>
      <a:defRPr lang="zh-CN"/>
    </a:defPPr>
    <a:lvl1pPr marL="0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260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5155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415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675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935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830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7090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9350" algn="l" defTabSz="605155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4" userDrawn="1">
          <p15:clr>
            <a:srgbClr val="A4A3A4"/>
          </p15:clr>
        </p15:guide>
        <p15:guide id="2" pos="16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5189A7"/>
    <a:srgbClr val="BDD7EE"/>
    <a:srgbClr val="107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476" autoAdjust="0"/>
  </p:normalViewPr>
  <p:slideViewPr>
    <p:cSldViewPr snapToGrid="0">
      <p:cViewPr>
        <p:scale>
          <a:sx n="100" d="100"/>
          <a:sy n="100" d="100"/>
        </p:scale>
        <p:origin x="2320" y="-216"/>
      </p:cViewPr>
      <p:guideLst>
        <p:guide orient="horz" pos="1914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82086-2DED-47F4-8C8E-FB9BFC286B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B19E-3F14-435C-8552-7E1BC78DDA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B19E-3F14-435C-8552-7E1BC78DD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7599" y="1031171"/>
            <a:ext cx="4725591" cy="21936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87599" y="3309373"/>
            <a:ext cx="4725591" cy="15212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509002" y="335458"/>
            <a:ext cx="1358607" cy="533962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33179" y="335458"/>
            <a:ext cx="3997062" cy="533962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897" y="1570823"/>
            <a:ext cx="5434430" cy="262095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29897" y="4216570"/>
            <a:ext cx="5434430" cy="13782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33179" y="1677293"/>
            <a:ext cx="2677835" cy="399779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189774" y="1677293"/>
            <a:ext cx="2677835" cy="399779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000" y="335459"/>
            <a:ext cx="5434430" cy="12178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34000" y="1544569"/>
            <a:ext cx="2665528" cy="756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34000" y="2301538"/>
            <a:ext cx="2665528" cy="33852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189774" y="1544569"/>
            <a:ext cx="2678656" cy="756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189774" y="2301538"/>
            <a:ext cx="2678656" cy="33852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000" y="420052"/>
            <a:ext cx="2032168" cy="14701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678656" y="907197"/>
            <a:ext cx="3189774" cy="4477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34000" y="1890236"/>
            <a:ext cx="2032168" cy="35018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000" y="420052"/>
            <a:ext cx="2032168" cy="14701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78656" y="907197"/>
            <a:ext cx="3189774" cy="44776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34000" y="1890236"/>
            <a:ext cx="2032168" cy="35018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33179" y="335459"/>
            <a:ext cx="5434430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3179" y="1677293"/>
            <a:ext cx="5434430" cy="39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33179" y="5839897"/>
            <a:ext cx="1417677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0E02E-0CDE-45F4-A005-1F690E09A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087136" y="5839897"/>
            <a:ext cx="212651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449932" y="5839897"/>
            <a:ext cx="1417677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196D-E6AA-4EFC-9F7E-BACF5BC4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9996" cy="63634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576654"/>
            <a:ext cx="3076788" cy="2786830"/>
            <a:chOff x="8960884" y="-1407049"/>
            <a:chExt cx="4244975" cy="3844925"/>
          </a:xfrm>
        </p:grpSpPr>
        <p:sp>
          <p:nvSpPr>
            <p:cNvPr id="10" name="Freeform 18"/>
            <p:cNvSpPr/>
            <p:nvPr/>
          </p:nvSpPr>
          <p:spPr bwMode="auto">
            <a:xfrm>
              <a:off x="8960884" y="-1407049"/>
              <a:ext cx="3046413" cy="3844925"/>
            </a:xfrm>
            <a:custGeom>
              <a:avLst/>
              <a:gdLst>
                <a:gd name="T0" fmla="*/ 1213 w 1318"/>
                <a:gd name="T1" fmla="*/ 1326 h 1663"/>
                <a:gd name="T2" fmla="*/ 1230 w 1318"/>
                <a:gd name="T3" fmla="*/ 953 h 1663"/>
                <a:gd name="T4" fmla="*/ 872 w 1318"/>
                <a:gd name="T5" fmla="*/ 875 h 1663"/>
                <a:gd name="T6" fmla="*/ 843 w 1318"/>
                <a:gd name="T7" fmla="*/ 613 h 1663"/>
                <a:gd name="T8" fmla="*/ 588 w 1318"/>
                <a:gd name="T9" fmla="*/ 522 h 1663"/>
                <a:gd name="T10" fmla="*/ 556 w 1318"/>
                <a:gd name="T11" fmla="*/ 189 h 1663"/>
                <a:gd name="T12" fmla="*/ 87 w 1318"/>
                <a:gd name="T13" fmla="*/ 148 h 1663"/>
                <a:gd name="T14" fmla="*/ 81 w 1318"/>
                <a:gd name="T15" fmla="*/ 153 h 1663"/>
                <a:gd name="T16" fmla="*/ 21 w 1318"/>
                <a:gd name="T17" fmla="*/ 14 h 1663"/>
                <a:gd name="T18" fmla="*/ 0 w 1318"/>
                <a:gd name="T19" fmla="*/ 0 h 1663"/>
                <a:gd name="T20" fmla="*/ 0 w 1318"/>
                <a:gd name="T21" fmla="*/ 1279 h 1663"/>
                <a:gd name="T22" fmla="*/ 312 w 1318"/>
                <a:gd name="T23" fmla="*/ 1663 h 1663"/>
                <a:gd name="T24" fmla="*/ 1159 w 1318"/>
                <a:gd name="T25" fmla="*/ 1663 h 1663"/>
                <a:gd name="T26" fmla="*/ 1133 w 1318"/>
                <a:gd name="T27" fmla="*/ 1569 h 1663"/>
                <a:gd name="T28" fmla="*/ 1218 w 1318"/>
                <a:gd name="T29" fmla="*/ 1538 h 1663"/>
                <a:gd name="T30" fmla="*/ 1247 w 1318"/>
                <a:gd name="T31" fmla="*/ 1356 h 1663"/>
                <a:gd name="T32" fmla="*/ 1213 w 1318"/>
                <a:gd name="T33" fmla="*/ 132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1663">
                  <a:moveTo>
                    <a:pt x="1213" y="1326"/>
                  </a:moveTo>
                  <a:cubicBezTo>
                    <a:pt x="1308" y="1223"/>
                    <a:pt x="1318" y="1065"/>
                    <a:pt x="1230" y="953"/>
                  </a:cubicBezTo>
                  <a:cubicBezTo>
                    <a:pt x="1145" y="843"/>
                    <a:pt x="994" y="813"/>
                    <a:pt x="872" y="875"/>
                  </a:cubicBezTo>
                  <a:cubicBezTo>
                    <a:pt x="909" y="788"/>
                    <a:pt x="902" y="688"/>
                    <a:pt x="843" y="613"/>
                  </a:cubicBezTo>
                  <a:cubicBezTo>
                    <a:pt x="782" y="535"/>
                    <a:pt x="683" y="504"/>
                    <a:pt x="588" y="522"/>
                  </a:cubicBezTo>
                  <a:cubicBezTo>
                    <a:pt x="639" y="413"/>
                    <a:pt x="631" y="285"/>
                    <a:pt x="556" y="189"/>
                  </a:cubicBezTo>
                  <a:cubicBezTo>
                    <a:pt x="447" y="49"/>
                    <a:pt x="237" y="31"/>
                    <a:pt x="87" y="148"/>
                  </a:cubicBezTo>
                  <a:cubicBezTo>
                    <a:pt x="85" y="150"/>
                    <a:pt x="83" y="152"/>
                    <a:pt x="81" y="153"/>
                  </a:cubicBezTo>
                  <a:cubicBezTo>
                    <a:pt x="73" y="104"/>
                    <a:pt x="54" y="56"/>
                    <a:pt x="21" y="14"/>
                  </a:cubicBezTo>
                  <a:cubicBezTo>
                    <a:pt x="17" y="9"/>
                    <a:pt x="4" y="5"/>
                    <a:pt x="0" y="0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312" y="1663"/>
                    <a:pt x="312" y="1663"/>
                    <a:pt x="312" y="1663"/>
                  </a:cubicBezTo>
                  <a:cubicBezTo>
                    <a:pt x="1159" y="1663"/>
                    <a:pt x="1159" y="1663"/>
                    <a:pt x="1159" y="1663"/>
                  </a:cubicBezTo>
                  <a:cubicBezTo>
                    <a:pt x="1155" y="1632"/>
                    <a:pt x="1146" y="1604"/>
                    <a:pt x="1133" y="1569"/>
                  </a:cubicBezTo>
                  <a:cubicBezTo>
                    <a:pt x="1162" y="1568"/>
                    <a:pt x="1193" y="1559"/>
                    <a:pt x="1218" y="1538"/>
                  </a:cubicBezTo>
                  <a:cubicBezTo>
                    <a:pt x="1277" y="1492"/>
                    <a:pt x="1290" y="1411"/>
                    <a:pt x="1247" y="1356"/>
                  </a:cubicBezTo>
                  <a:cubicBezTo>
                    <a:pt x="1238" y="1344"/>
                    <a:pt x="1226" y="1334"/>
                    <a:pt x="1213" y="1326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8960884" y="-514874"/>
              <a:ext cx="2484438" cy="2952750"/>
            </a:xfrm>
            <a:custGeom>
              <a:avLst/>
              <a:gdLst>
                <a:gd name="T0" fmla="*/ 967 w 1075"/>
                <a:gd name="T1" fmla="*/ 1277 h 1277"/>
                <a:gd name="T2" fmla="*/ 895 w 1075"/>
                <a:gd name="T3" fmla="*/ 1180 h 1277"/>
                <a:gd name="T4" fmla="*/ 990 w 1075"/>
                <a:gd name="T5" fmla="*/ 1171 h 1277"/>
                <a:gd name="T6" fmla="*/ 1037 w 1075"/>
                <a:gd name="T7" fmla="*/ 987 h 1277"/>
                <a:gd name="T8" fmla="*/ 993 w 1075"/>
                <a:gd name="T9" fmla="*/ 958 h 1277"/>
                <a:gd name="T10" fmla="*/ 1038 w 1075"/>
                <a:gd name="T11" fmla="*/ 876 h 1277"/>
                <a:gd name="T12" fmla="*/ 1019 w 1075"/>
                <a:gd name="T13" fmla="*/ 758 h 1277"/>
                <a:gd name="T14" fmla="*/ 840 w 1075"/>
                <a:gd name="T15" fmla="*/ 628 h 1277"/>
                <a:gd name="T16" fmla="*/ 798 w 1075"/>
                <a:gd name="T17" fmla="*/ 640 h 1277"/>
                <a:gd name="T18" fmla="*/ 782 w 1075"/>
                <a:gd name="T19" fmla="*/ 425 h 1277"/>
                <a:gd name="T20" fmla="*/ 524 w 1075"/>
                <a:gd name="T21" fmla="*/ 377 h 1277"/>
                <a:gd name="T22" fmla="*/ 499 w 1075"/>
                <a:gd name="T23" fmla="*/ 314 h 1277"/>
                <a:gd name="T24" fmla="*/ 306 w 1075"/>
                <a:gd name="T25" fmla="*/ 292 h 1277"/>
                <a:gd name="T26" fmla="*/ 272 w 1075"/>
                <a:gd name="T27" fmla="*/ 263 h 1277"/>
                <a:gd name="T28" fmla="*/ 226 w 1075"/>
                <a:gd name="T29" fmla="*/ 95 h 1277"/>
                <a:gd name="T30" fmla="*/ 0 w 1075"/>
                <a:gd name="T31" fmla="*/ 9 h 1277"/>
                <a:gd name="T32" fmla="*/ 0 w 1075"/>
                <a:gd name="T33" fmla="*/ 889 h 1277"/>
                <a:gd name="T34" fmla="*/ 317 w 1075"/>
                <a:gd name="T35" fmla="*/ 1277 h 1277"/>
                <a:gd name="T36" fmla="*/ 967 w 1075"/>
                <a:gd name="T37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7">
                  <a:moveTo>
                    <a:pt x="967" y="1277"/>
                  </a:moveTo>
                  <a:cubicBezTo>
                    <a:pt x="951" y="1240"/>
                    <a:pt x="923" y="1211"/>
                    <a:pt x="895" y="1180"/>
                  </a:cubicBezTo>
                  <a:cubicBezTo>
                    <a:pt x="936" y="1192"/>
                    <a:pt x="967" y="1186"/>
                    <a:pt x="990" y="1171"/>
                  </a:cubicBezTo>
                  <a:cubicBezTo>
                    <a:pt x="1070" y="1120"/>
                    <a:pt x="1075" y="1027"/>
                    <a:pt x="1037" y="987"/>
                  </a:cubicBezTo>
                  <a:cubicBezTo>
                    <a:pt x="1017" y="967"/>
                    <a:pt x="993" y="958"/>
                    <a:pt x="993" y="958"/>
                  </a:cubicBezTo>
                  <a:cubicBezTo>
                    <a:pt x="1015" y="935"/>
                    <a:pt x="1032" y="908"/>
                    <a:pt x="1038" y="876"/>
                  </a:cubicBezTo>
                  <a:cubicBezTo>
                    <a:pt x="1045" y="835"/>
                    <a:pt x="1037" y="794"/>
                    <a:pt x="1019" y="758"/>
                  </a:cubicBezTo>
                  <a:cubicBezTo>
                    <a:pt x="986" y="691"/>
                    <a:pt x="919" y="631"/>
                    <a:pt x="840" y="628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833" y="568"/>
                    <a:pt x="830" y="486"/>
                    <a:pt x="782" y="425"/>
                  </a:cubicBezTo>
                  <a:cubicBezTo>
                    <a:pt x="724" y="351"/>
                    <a:pt x="617" y="333"/>
                    <a:pt x="524" y="377"/>
                  </a:cubicBezTo>
                  <a:cubicBezTo>
                    <a:pt x="521" y="354"/>
                    <a:pt x="513" y="333"/>
                    <a:pt x="499" y="314"/>
                  </a:cubicBezTo>
                  <a:cubicBezTo>
                    <a:pt x="455" y="259"/>
                    <a:pt x="372" y="251"/>
                    <a:pt x="306" y="292"/>
                  </a:cubicBezTo>
                  <a:cubicBezTo>
                    <a:pt x="295" y="283"/>
                    <a:pt x="284" y="273"/>
                    <a:pt x="272" y="263"/>
                  </a:cubicBezTo>
                  <a:cubicBezTo>
                    <a:pt x="278" y="203"/>
                    <a:pt x="264" y="143"/>
                    <a:pt x="226" y="95"/>
                  </a:cubicBezTo>
                  <a:cubicBezTo>
                    <a:pt x="175" y="29"/>
                    <a:pt x="85" y="0"/>
                    <a:pt x="0" y="9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317" y="1277"/>
                    <a:pt x="317" y="1277"/>
                    <a:pt x="317" y="1277"/>
                  </a:cubicBezTo>
                  <a:lnTo>
                    <a:pt x="967" y="1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2" name="Freeform 20"/>
            <p:cNvSpPr/>
            <p:nvPr/>
          </p:nvSpPr>
          <p:spPr bwMode="auto">
            <a:xfrm>
              <a:off x="12351784" y="1440926"/>
              <a:ext cx="854075" cy="942975"/>
            </a:xfrm>
            <a:custGeom>
              <a:avLst/>
              <a:gdLst>
                <a:gd name="T0" fmla="*/ 207 w 369"/>
                <a:gd name="T1" fmla="*/ 290 h 408"/>
                <a:gd name="T2" fmla="*/ 294 w 369"/>
                <a:gd name="T3" fmla="*/ 258 h 408"/>
                <a:gd name="T4" fmla="*/ 324 w 369"/>
                <a:gd name="T5" fmla="*/ 66 h 408"/>
                <a:gd name="T6" fmla="*/ 130 w 369"/>
                <a:gd name="T7" fmla="*/ 49 h 408"/>
                <a:gd name="T8" fmla="*/ 73 w 369"/>
                <a:gd name="T9" fmla="*/ 158 h 408"/>
                <a:gd name="T10" fmla="*/ 34 w 369"/>
                <a:gd name="T11" fmla="*/ 173 h 408"/>
                <a:gd name="T12" fmla="*/ 20 w 369"/>
                <a:gd name="T13" fmla="*/ 261 h 408"/>
                <a:gd name="T14" fmla="*/ 77 w 369"/>
                <a:gd name="T15" fmla="*/ 283 h 408"/>
                <a:gd name="T16" fmla="*/ 76 w 369"/>
                <a:gd name="T17" fmla="*/ 372 h 408"/>
                <a:gd name="T18" fmla="*/ 182 w 369"/>
                <a:gd name="T19" fmla="*/ 382 h 408"/>
                <a:gd name="T20" fmla="*/ 207 w 369"/>
                <a:gd name="T21" fmla="*/ 2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08">
                  <a:moveTo>
                    <a:pt x="207" y="290"/>
                  </a:moveTo>
                  <a:cubicBezTo>
                    <a:pt x="237" y="289"/>
                    <a:pt x="267" y="279"/>
                    <a:pt x="294" y="258"/>
                  </a:cubicBezTo>
                  <a:cubicBezTo>
                    <a:pt x="356" y="210"/>
                    <a:pt x="369" y="123"/>
                    <a:pt x="324" y="66"/>
                  </a:cubicBezTo>
                  <a:cubicBezTo>
                    <a:pt x="279" y="8"/>
                    <a:pt x="192" y="0"/>
                    <a:pt x="130" y="49"/>
                  </a:cubicBezTo>
                  <a:cubicBezTo>
                    <a:pt x="94" y="77"/>
                    <a:pt x="74" y="118"/>
                    <a:pt x="73" y="158"/>
                  </a:cubicBezTo>
                  <a:cubicBezTo>
                    <a:pt x="59" y="159"/>
                    <a:pt x="46" y="164"/>
                    <a:pt x="34" y="173"/>
                  </a:cubicBezTo>
                  <a:cubicBezTo>
                    <a:pt x="6" y="195"/>
                    <a:pt x="0" y="234"/>
                    <a:pt x="20" y="261"/>
                  </a:cubicBezTo>
                  <a:cubicBezTo>
                    <a:pt x="34" y="278"/>
                    <a:pt x="56" y="286"/>
                    <a:pt x="77" y="283"/>
                  </a:cubicBezTo>
                  <a:cubicBezTo>
                    <a:pt x="57" y="309"/>
                    <a:pt x="55" y="346"/>
                    <a:pt x="76" y="372"/>
                  </a:cubicBezTo>
                  <a:cubicBezTo>
                    <a:pt x="100" y="404"/>
                    <a:pt x="148" y="408"/>
                    <a:pt x="182" y="382"/>
                  </a:cubicBezTo>
                  <a:cubicBezTo>
                    <a:pt x="211" y="359"/>
                    <a:pt x="220" y="321"/>
                    <a:pt x="207" y="29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1712022" y="91551"/>
              <a:ext cx="635000" cy="808038"/>
            </a:xfrm>
            <a:custGeom>
              <a:avLst/>
              <a:gdLst>
                <a:gd name="T0" fmla="*/ 230 w 275"/>
                <a:gd name="T1" fmla="*/ 159 h 350"/>
                <a:gd name="T2" fmla="*/ 248 w 275"/>
                <a:gd name="T3" fmla="*/ 40 h 350"/>
                <a:gd name="T4" fmla="*/ 127 w 275"/>
                <a:gd name="T5" fmla="*/ 30 h 350"/>
                <a:gd name="T6" fmla="*/ 118 w 275"/>
                <a:gd name="T7" fmla="*/ 38 h 350"/>
                <a:gd name="T8" fmla="*/ 38 w 275"/>
                <a:gd name="T9" fmla="*/ 45 h 350"/>
                <a:gd name="T10" fmla="*/ 23 w 275"/>
                <a:gd name="T11" fmla="*/ 141 h 350"/>
                <a:gd name="T12" fmla="*/ 38 w 275"/>
                <a:gd name="T13" fmla="*/ 155 h 350"/>
                <a:gd name="T14" fmla="*/ 34 w 275"/>
                <a:gd name="T15" fmla="*/ 295 h 350"/>
                <a:gd name="T16" fmla="*/ 197 w 275"/>
                <a:gd name="T17" fmla="*/ 310 h 350"/>
                <a:gd name="T18" fmla="*/ 230 w 275"/>
                <a:gd name="T19" fmla="*/ 15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0">
                  <a:moveTo>
                    <a:pt x="230" y="159"/>
                  </a:moveTo>
                  <a:cubicBezTo>
                    <a:pt x="267" y="129"/>
                    <a:pt x="275" y="76"/>
                    <a:pt x="248" y="40"/>
                  </a:cubicBezTo>
                  <a:cubicBezTo>
                    <a:pt x="220" y="4"/>
                    <a:pt x="166" y="0"/>
                    <a:pt x="127" y="30"/>
                  </a:cubicBezTo>
                  <a:cubicBezTo>
                    <a:pt x="124" y="32"/>
                    <a:pt x="121" y="35"/>
                    <a:pt x="118" y="38"/>
                  </a:cubicBezTo>
                  <a:cubicBezTo>
                    <a:pt x="94" y="24"/>
                    <a:pt x="62" y="26"/>
                    <a:pt x="38" y="45"/>
                  </a:cubicBezTo>
                  <a:cubicBezTo>
                    <a:pt x="7" y="69"/>
                    <a:pt x="0" y="112"/>
                    <a:pt x="23" y="141"/>
                  </a:cubicBezTo>
                  <a:cubicBezTo>
                    <a:pt x="27" y="147"/>
                    <a:pt x="32" y="152"/>
                    <a:pt x="38" y="155"/>
                  </a:cubicBezTo>
                  <a:cubicBezTo>
                    <a:pt x="5" y="197"/>
                    <a:pt x="2" y="254"/>
                    <a:pt x="34" y="295"/>
                  </a:cubicBezTo>
                  <a:cubicBezTo>
                    <a:pt x="72" y="344"/>
                    <a:pt x="145" y="350"/>
                    <a:pt x="197" y="310"/>
                  </a:cubicBezTo>
                  <a:cubicBezTo>
                    <a:pt x="245" y="272"/>
                    <a:pt x="258" y="207"/>
                    <a:pt x="230" y="159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12456559" y="-140224"/>
              <a:ext cx="309563" cy="303213"/>
            </a:xfrm>
            <a:custGeom>
              <a:avLst/>
              <a:gdLst>
                <a:gd name="T0" fmla="*/ 102 w 134"/>
                <a:gd name="T1" fmla="*/ 110 h 131"/>
                <a:gd name="T2" fmla="*/ 19 w 134"/>
                <a:gd name="T3" fmla="*/ 103 h 131"/>
                <a:gd name="T4" fmla="*/ 32 w 134"/>
                <a:gd name="T5" fmla="*/ 20 h 131"/>
                <a:gd name="T6" fmla="*/ 115 w 134"/>
                <a:gd name="T7" fmla="*/ 28 h 131"/>
                <a:gd name="T8" fmla="*/ 102 w 134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1">
                  <a:moveTo>
                    <a:pt x="102" y="110"/>
                  </a:moveTo>
                  <a:cubicBezTo>
                    <a:pt x="75" y="131"/>
                    <a:pt x="38" y="127"/>
                    <a:pt x="19" y="103"/>
                  </a:cubicBezTo>
                  <a:cubicBezTo>
                    <a:pt x="0" y="78"/>
                    <a:pt x="5" y="41"/>
                    <a:pt x="32" y="20"/>
                  </a:cubicBezTo>
                  <a:cubicBezTo>
                    <a:pt x="58" y="0"/>
                    <a:pt x="95" y="3"/>
                    <a:pt x="115" y="28"/>
                  </a:cubicBezTo>
                  <a:cubicBezTo>
                    <a:pt x="134" y="52"/>
                    <a:pt x="128" y="89"/>
                    <a:pt x="102" y="11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8960884" y="148701"/>
              <a:ext cx="2066925" cy="2289175"/>
            </a:xfrm>
            <a:custGeom>
              <a:avLst/>
              <a:gdLst>
                <a:gd name="T0" fmla="*/ 801 w 894"/>
                <a:gd name="T1" fmla="*/ 990 h 990"/>
                <a:gd name="T2" fmla="*/ 789 w 894"/>
                <a:gd name="T3" fmla="*/ 951 h 990"/>
                <a:gd name="T4" fmla="*/ 837 w 894"/>
                <a:gd name="T5" fmla="*/ 934 h 990"/>
                <a:gd name="T6" fmla="*/ 854 w 894"/>
                <a:gd name="T7" fmla="*/ 830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4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1 w 894"/>
                <a:gd name="T23" fmla="*/ 147 h 990"/>
                <a:gd name="T24" fmla="*/ 157 w 894"/>
                <a:gd name="T25" fmla="*/ 68 h 990"/>
                <a:gd name="T26" fmla="*/ 0 w 894"/>
                <a:gd name="T27" fmla="*/ 2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9" y="977"/>
                    <a:pt x="795" y="966"/>
                    <a:pt x="789" y="951"/>
                  </a:cubicBezTo>
                  <a:cubicBezTo>
                    <a:pt x="805" y="951"/>
                    <a:pt x="823" y="946"/>
                    <a:pt x="837" y="934"/>
                  </a:cubicBezTo>
                  <a:cubicBezTo>
                    <a:pt x="871" y="908"/>
                    <a:pt x="878" y="862"/>
                    <a:pt x="854" y="830"/>
                  </a:cubicBezTo>
                  <a:cubicBezTo>
                    <a:pt x="848" y="823"/>
                    <a:pt x="842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10" y="522"/>
                    <a:pt x="640" y="557"/>
                  </a:cubicBezTo>
                  <a:cubicBezTo>
                    <a:pt x="662" y="508"/>
                    <a:pt x="657" y="451"/>
                    <a:pt x="624" y="408"/>
                  </a:cubicBezTo>
                  <a:cubicBezTo>
                    <a:pt x="589" y="364"/>
                    <a:pt x="533" y="346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80" y="77"/>
                    <a:pt x="194" y="144"/>
                  </a:cubicBezTo>
                  <a:cubicBezTo>
                    <a:pt x="193" y="145"/>
                    <a:pt x="192" y="146"/>
                    <a:pt x="191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2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rgbClr val="8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9014859" y="421751"/>
              <a:ext cx="1503363" cy="1358900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8 w 650"/>
                <a:gd name="T5" fmla="*/ 97 h 588"/>
                <a:gd name="T6" fmla="*/ 299 w 650"/>
                <a:gd name="T7" fmla="*/ 72 h 588"/>
                <a:gd name="T8" fmla="*/ 239 w 650"/>
                <a:gd name="T9" fmla="*/ 143 h 588"/>
                <a:gd name="T10" fmla="*/ 76 w 650"/>
                <a:gd name="T11" fmla="*/ 155 h 588"/>
                <a:gd name="T12" fmla="*/ 45 w 650"/>
                <a:gd name="T13" fmla="*/ 350 h 588"/>
                <a:gd name="T14" fmla="*/ 242 w 650"/>
                <a:gd name="T15" fmla="*/ 367 h 588"/>
                <a:gd name="T16" fmla="*/ 253 w 650"/>
                <a:gd name="T17" fmla="*/ 358 h 588"/>
                <a:gd name="T18" fmla="*/ 253 w 650"/>
                <a:gd name="T19" fmla="*/ 359 h 588"/>
                <a:gd name="T20" fmla="*/ 391 w 650"/>
                <a:gd name="T21" fmla="*/ 431 h 588"/>
                <a:gd name="T22" fmla="*/ 407 w 650"/>
                <a:gd name="T23" fmla="*/ 534 h 588"/>
                <a:gd name="T24" fmla="*/ 566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79"/>
                    <a:pt x="574" y="371"/>
                    <a:pt x="564" y="365"/>
                  </a:cubicBezTo>
                  <a:cubicBezTo>
                    <a:pt x="637" y="291"/>
                    <a:pt x="650" y="176"/>
                    <a:pt x="588" y="97"/>
                  </a:cubicBezTo>
                  <a:cubicBezTo>
                    <a:pt x="521" y="11"/>
                    <a:pt x="391" y="0"/>
                    <a:pt x="299" y="72"/>
                  </a:cubicBezTo>
                  <a:cubicBezTo>
                    <a:pt x="273" y="92"/>
                    <a:pt x="253" y="116"/>
                    <a:pt x="239" y="143"/>
                  </a:cubicBezTo>
                  <a:cubicBezTo>
                    <a:pt x="191" y="113"/>
                    <a:pt x="126" y="117"/>
                    <a:pt x="76" y="155"/>
                  </a:cubicBezTo>
                  <a:cubicBezTo>
                    <a:pt x="13" y="204"/>
                    <a:pt x="0" y="292"/>
                    <a:pt x="45" y="350"/>
                  </a:cubicBezTo>
                  <a:cubicBezTo>
                    <a:pt x="91" y="409"/>
                    <a:pt x="179" y="417"/>
                    <a:pt x="242" y="367"/>
                  </a:cubicBezTo>
                  <a:cubicBezTo>
                    <a:pt x="246" y="364"/>
                    <a:pt x="250" y="361"/>
                    <a:pt x="253" y="358"/>
                  </a:cubicBezTo>
                  <a:cubicBezTo>
                    <a:pt x="253" y="358"/>
                    <a:pt x="253" y="358"/>
                    <a:pt x="253" y="359"/>
                  </a:cubicBezTo>
                  <a:cubicBezTo>
                    <a:pt x="288" y="402"/>
                    <a:pt x="338" y="427"/>
                    <a:pt x="391" y="431"/>
                  </a:cubicBezTo>
                  <a:cubicBezTo>
                    <a:pt x="379" y="465"/>
                    <a:pt x="383" y="504"/>
                    <a:pt x="407" y="534"/>
                  </a:cubicBezTo>
                  <a:cubicBezTo>
                    <a:pt x="444" y="582"/>
                    <a:pt x="515" y="588"/>
                    <a:pt x="566" y="548"/>
                  </a:cubicBezTo>
                  <a:cubicBezTo>
                    <a:pt x="618" y="508"/>
                    <a:pt x="629" y="437"/>
                    <a:pt x="592" y="390"/>
                  </a:cubicBezTo>
                  <a:close/>
                </a:path>
              </a:pathLst>
            </a:custGeom>
            <a:solidFill>
              <a:srgbClr val="7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10486472" y="1264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204" tIns="33602" rIns="67204" bIns="33602" numCol="1" anchor="t" anchorCtr="0" compatLnSpc="1"/>
            <a:lstStyle/>
            <a:p>
              <a:endParaRPr lang="zh-CN" altLang="en-US" sz="975"/>
            </a:p>
          </p:txBody>
        </p:sp>
      </p:grpSp>
      <p:sp>
        <p:nvSpPr>
          <p:cNvPr id="18" name="文本框 6"/>
          <p:cNvSpPr>
            <a:spLocks noChangeArrowheads="1"/>
          </p:cNvSpPr>
          <p:nvPr/>
        </p:nvSpPr>
        <p:spPr bwMode="auto">
          <a:xfrm>
            <a:off x="0" y="1864975"/>
            <a:ext cx="643222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1FB4C2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2024</a:t>
            </a:r>
            <a:r>
              <a:rPr lang="zh-CN" altLang="en-US" sz="2800" b="1" dirty="0" smtClean="0">
                <a:solidFill>
                  <a:srgbClr val="1FB4C2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年</a:t>
            </a:r>
            <a:r>
              <a:rPr lang="zh-CN" altLang="en-US" sz="2800" b="1" dirty="0" smtClean="0">
                <a:solidFill>
                  <a:srgbClr val="1FB4C2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文藻外语大学上海研修班</a:t>
            </a:r>
            <a:endParaRPr lang="zh-CN" altLang="en-US" sz="2800" b="1" dirty="0">
              <a:solidFill>
                <a:srgbClr val="1FB4C2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20" name="文本框 6"/>
          <p:cNvSpPr>
            <a:spLocks noChangeArrowheads="1"/>
          </p:cNvSpPr>
          <p:nvPr/>
        </p:nvSpPr>
        <p:spPr bwMode="auto">
          <a:xfrm>
            <a:off x="1" y="2805673"/>
            <a:ext cx="6300788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10" b="1" dirty="0" smtClean="0">
                <a:solidFill>
                  <a:srgbClr val="167D88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日程安排</a:t>
            </a:r>
            <a:endParaRPr lang="zh-CN" altLang="en-US" sz="4410" b="1" dirty="0">
              <a:solidFill>
                <a:srgbClr val="167D88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21" name="矩形 187"/>
          <p:cNvSpPr>
            <a:spLocks noChangeArrowheads="1"/>
          </p:cNvSpPr>
          <p:nvPr/>
        </p:nvSpPr>
        <p:spPr bwMode="auto">
          <a:xfrm>
            <a:off x="-1" y="3820951"/>
            <a:ext cx="630078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spc="221" dirty="0" smtClean="0">
                <a:solidFill>
                  <a:srgbClr val="1FB4C2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2024.11.18-12.1</a:t>
            </a:r>
            <a:endParaRPr lang="en-US" altLang="zh-CN" sz="2400" spc="221" dirty="0">
              <a:solidFill>
                <a:srgbClr val="1FB4C2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20" y="451630"/>
            <a:ext cx="2435738" cy="48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4"/>
          <p:cNvSpPr/>
          <p:nvPr/>
        </p:nvSpPr>
        <p:spPr>
          <a:xfrm>
            <a:off x="514351" y="2072238"/>
            <a:ext cx="5372100" cy="3429000"/>
          </a:xfrm>
          <a:prstGeom prst="flowChartManualInp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1692" y="2668913"/>
            <a:ext cx="1328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南京东路</a:t>
            </a:r>
            <a:endParaRPr lang="zh-CN" altLang="zh-CN" sz="1600" b="1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828" y="3097573"/>
            <a:ext cx="2246947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南京东路是上海十大商业中心之一，位于上海市中心，东起外滩即中山东一路，西至西藏中路，全长1599米。其中河南中路以西部分为南京路步行街，曾与松江区荣乐东路有着同等的口碑地位。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南京东路大店名店林立，百业兴盛繁荣，各式商厦、优秀建筑聚集交汇，商街中西方文化相互融合。正是这种多样性的包容，互相渗透与吸收，涵盖古今中外精粹，海纳百川的博大胸怀，发展向前的坚定，使南京路充满勃勃生机，展现出它百余年不落的繁华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5883001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同侧圆角矩形 9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1" y="913998"/>
            <a:ext cx="2499360" cy="297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891" y="1218140"/>
            <a:ext cx="5353259" cy="465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zh-CN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佘山森林公园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90" y="1896776"/>
            <a:ext cx="5353259" cy="8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佘山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是上海著名市郊风景区，现建有佘山国家森林公园，分东佘山跟西佘山，海拔分别是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100.8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米和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97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米，为上海境内最高峰，是大上海的后花园。山上有著名的天主教朝圣地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——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佘山圣母大教堂，道教朝圣地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——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东岳行宫和朝真道院。还有秀道者塔，佘山地震基准台，佘山月湖和佘山天文台。</a:t>
            </a:r>
            <a:endParaRPr lang="zh-CN" altLang="en-US" sz="11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pic>
        <p:nvPicPr>
          <p:cNvPr id="6" name="图片 5" descr="醉白池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54422" y="3098894"/>
            <a:ext cx="2365004" cy="1637169"/>
          </a:xfrm>
          <a:prstGeom prst="rect">
            <a:avLst/>
          </a:prstGeom>
        </p:spPr>
      </p:pic>
      <p:pic>
        <p:nvPicPr>
          <p:cNvPr id="7" name="图片 6" descr="佘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5533" y="3098894"/>
            <a:ext cx="2558301" cy="16484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5893478"/>
            <a:ext cx="6300788" cy="273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松江景点介绍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804" y="1305818"/>
            <a:ext cx="1443246" cy="508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zh-CN" sz="1800" kern="1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/>
              </a:rPr>
              <a:t>泰晤士小镇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160" y="1681159"/>
            <a:ext cx="2560764" cy="187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   泰晤士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小镇位于松江新城的核心区域，总占地面积约一平方公里，总建筑面积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50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万平方米，是一个具有居住、旅游、休闲等多项功能的大型社区。泰晤士小镇从整体布局到一砖一瓦都体现了原汁原味的欧洲风情，每个街区都呈现不同外观效果，小镇东面更有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400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亩的湖面景观和美丽的游艇码头，可谓移步易景。</a:t>
            </a:r>
            <a:endParaRPr lang="zh-CN" altLang="en-US" sz="11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   电影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《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小时代</a:t>
            </a:r>
            <a:r>
              <a:rPr lang="en-US" altLang="zh-CN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》</a:t>
            </a:r>
            <a:r>
              <a:rPr lang="zh-CN" altLang="en-US" sz="11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即在此拍摄。</a:t>
            </a:r>
            <a:endParaRPr lang="zh-CN" altLang="en-US" sz="11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pic>
        <p:nvPicPr>
          <p:cNvPr id="6" name="图片 5" descr="泰晤士小镇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69252" y="1392297"/>
            <a:ext cx="2493373" cy="200233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63262" y="3698200"/>
            <a:ext cx="1867109" cy="700385"/>
          </a:xfrm>
        </p:spPr>
        <p:txBody>
          <a:bodyPr>
            <a:normAutofit/>
          </a:bodyPr>
          <a:lstStyle/>
          <a:p>
            <a:r>
              <a:rPr lang="zh-CN" altLang="zh-CN" sz="1800" kern="1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/>
              </a:rPr>
              <a:t>欢乐</a:t>
            </a:r>
            <a:r>
              <a:rPr lang="zh-CN" altLang="zh-CN" sz="18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/>
              </a:rPr>
              <a:t>谷</a:t>
            </a:r>
            <a:endParaRPr lang="zh-CN" altLang="en-US" sz="1800" kern="100" dirty="0">
              <a:latin typeface="方正兰亭细黑_GBK" panose="02000000000000000000" pitchFamily="2" charset="-122"/>
              <a:ea typeface="方正兰亭细黑_GBK" panose="02000000000000000000" pitchFamily="2" charset="-122"/>
              <a:cs typeface="Times New Roman" panose="02020603050405020304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304659" y="4224651"/>
            <a:ext cx="2717215" cy="1088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上海欢乐谷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——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中国首个连锁主题公园品牌、国家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4A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级旅游景区，地处上海松江佘山国家旅游度假区，全园占地面积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65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万平方米，拥有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100</a:t>
            </a:r>
            <a:r>
              <a:rPr lang="zh-CN" altLang="en-US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多项老少皆宜、丰富多彩的体验项目。全园共有七大主题区：阳光港、欢乐时光、上海滩、香格里拉、欢乐海洋、金矿镇和飓风湾。</a:t>
            </a:r>
            <a:endParaRPr lang="zh-CN" altLang="en-US" sz="11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pic>
        <p:nvPicPr>
          <p:cNvPr id="9" name="图片 8" descr="欢乐谷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953" y="3734624"/>
            <a:ext cx="2482147" cy="20648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5912528"/>
            <a:ext cx="6300788" cy="273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松江景点介绍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0" y="5912528"/>
            <a:ext cx="6300788" cy="2736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松江景点介绍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2272935" y="1298831"/>
            <a:ext cx="3533712" cy="135948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zh-CN" sz="12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            </a:t>
            </a:r>
            <a:r>
              <a:rPr lang="zh-CN" altLang="zh-CN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方塔公园</a:t>
            </a:r>
            <a:endParaRPr lang="zh-CN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pPr indent="0" algn="just">
              <a:buNone/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方塔公园位于松江区东南隅，毗邻松江二中，</a:t>
            </a:r>
            <a:r>
              <a:rPr lang="en-US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1981</a:t>
            </a:r>
            <a:r>
              <a:rPr lang="zh-CN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年建成开放，占地约一百八十亩，园林设计以方塔为中心，错落有致，旷达舒展，是现代建园构思和传统江南古典园林风格融为一体的文物园林。主要景点有方塔、明代。松江方塔形体优美，玲珑多姿</a:t>
            </a:r>
            <a:r>
              <a:rPr lang="en-US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,</a:t>
            </a:r>
            <a:r>
              <a:rPr lang="zh-CN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为我国南方古代建筑中所少见</a:t>
            </a:r>
            <a:r>
              <a:rPr lang="en-US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,</a:t>
            </a:r>
            <a:r>
              <a:rPr lang="zh-CN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是国内保护最好的古塔之一。</a:t>
            </a:r>
            <a:endParaRPr lang="zh-CN" altLang="zh-CN" sz="1000" dirty="0" smtClean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2560114" y="3096482"/>
            <a:ext cx="3246534" cy="1137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</a:pPr>
            <a:endParaRPr kumimoji="0" lang="zh-CN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天妃宫是现今上海地区唯一幸存的妈祖庙遗迹，它坐落于方塔园内，大殿俊秀，飞檐翼角，基座坦荡，台阶开阔，举驾高耸，面宽五楹，廊道萦回，梁柱粗硕，轩昂伟岸，气势恢宏，森森然，存庙堂肃穆之气。面积为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330 </a:t>
            </a:r>
            <a:r>
              <a:rPr lang="zh-CN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平方米，高</a:t>
            </a:r>
            <a:r>
              <a:rPr lang="en-US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17 </a:t>
            </a:r>
            <a:r>
              <a:rPr lang="zh-CN" altLang="zh-CN" sz="11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米，砖木结构，雕刻精致华丽，体现了晚清建筑的特色。</a:t>
            </a:r>
            <a:endParaRPr lang="zh-CN" altLang="zh-CN" sz="1100" dirty="0" smtClean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9024" y="2930541"/>
            <a:ext cx="318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天妃宫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703" y="4490744"/>
            <a:ext cx="3483429" cy="49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醉白池</a:t>
            </a:r>
            <a:endParaRPr lang="zh-CN" altLang="zh-CN" sz="1400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60114" y="4829585"/>
            <a:ext cx="33162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松江</a:t>
            </a:r>
            <a:r>
              <a:rPr lang="zh-CN" altLang="en-US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醉白池位于上海松江区人民南路，占地</a:t>
            </a:r>
            <a:r>
              <a:rPr lang="en-US" altLang="zh-CN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5</a:t>
            </a:r>
            <a:r>
              <a:rPr lang="zh-CN" altLang="en-US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公顷，与上海豫园、嘉定古漪园、秋霞圃、青浦曲水园并称为上海五大古典园林，也是五大园林中是最古老的园林。现醉白池已被扩建为为公园，其中现存园林部分为清顺治七年（公元</a:t>
            </a:r>
            <a:r>
              <a:rPr lang="en-US" altLang="zh-CN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1650</a:t>
            </a:r>
            <a:r>
              <a:rPr lang="zh-CN" altLang="en-US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年）工部主事顾大申在明代旧园遗址上所辟建。</a:t>
            </a:r>
            <a:endParaRPr lang="zh-CN" altLang="en-US" sz="10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3" y="1275066"/>
            <a:ext cx="1832400" cy="12820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3" y="2986017"/>
            <a:ext cx="1833018" cy="121437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" y="4563295"/>
            <a:ext cx="1832400" cy="122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" y="0"/>
            <a:ext cx="6323812" cy="630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436269"/>
            <a:ext cx="6300787" cy="98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zh-CN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上海外国语大学</a:t>
            </a:r>
            <a:r>
              <a:rPr lang="en-US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b="1" dirty="0">
              <a:solidFill>
                <a:srgbClr val="5189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000"/>
              </a:lnSpc>
            </a:pPr>
            <a:br>
              <a:rPr lang="en-US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港澳台办公室</a:t>
            </a:r>
            <a:endParaRPr lang="en-US" altLang="zh-CN" sz="1200" b="1" dirty="0">
              <a:solidFill>
                <a:srgbClr val="5189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000"/>
              </a:lnSpc>
            </a:pPr>
            <a:br>
              <a:rPr lang="en-US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地址：上海市松江区文翔路</a:t>
            </a:r>
            <a:r>
              <a:rPr lang="en-US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1550</a:t>
            </a:r>
            <a:r>
              <a:rPr lang="zh-CN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sz="1200" b="1" dirty="0">
              <a:solidFill>
                <a:srgbClr val="5189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000"/>
              </a:lnSpc>
            </a:pPr>
            <a:endParaRPr lang="zh-CN" altLang="zh-CN" sz="1200" b="1" dirty="0">
              <a:solidFill>
                <a:srgbClr val="5189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1000"/>
              </a:lnSpc>
              <a:buNone/>
            </a:pPr>
            <a:r>
              <a:rPr lang="zh-CN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200" b="1" dirty="0">
                <a:solidFill>
                  <a:srgbClr val="5189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www.shisu.edu.cn</a:t>
            </a:r>
            <a:endParaRPr lang="zh-CN" altLang="en-US" sz="1200" b="1" dirty="0">
              <a:solidFill>
                <a:srgbClr val="5189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48" y="2660718"/>
            <a:ext cx="4258090" cy="1692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71818" t="22310" r="-1414"/>
          <a:stretch>
            <a:fillRect/>
          </a:stretch>
        </p:blipFill>
        <p:spPr>
          <a:xfrm>
            <a:off x="0" y="3169919"/>
            <a:ext cx="1093928" cy="11416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22878" r="74892"/>
          <a:stretch>
            <a:fillRect/>
          </a:stretch>
        </p:blipFill>
        <p:spPr>
          <a:xfrm>
            <a:off x="5244602" y="3039291"/>
            <a:ext cx="1069112" cy="130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283291"/>
            <a:ext cx="5713599" cy="43542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文藻外语大学上海研修班日程</a:t>
            </a:r>
            <a:b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352424" y="310269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136" y="237457"/>
            <a:ext cx="184731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5326" y="333326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活动日程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083" y="5854550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1" y="1613942"/>
          <a:ext cx="5589905" cy="4191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124"/>
                <a:gridCol w="1102995"/>
                <a:gridCol w="2553404"/>
                <a:gridCol w="1314251"/>
              </a:tblGrid>
              <a:tr h="27942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日期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时间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活动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备注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61730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18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星期一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文藻师生抵沪，入住上外国际教育中心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上外负责接机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 rowSpan="3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19</a:t>
                      </a: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星期二</a:t>
                      </a:r>
                      <a:endParaRPr lang="en-US" alt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9:30-11:00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参观上外松江校区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开班仪式暨项目说明会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11:30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欢迎文藻师生午餐会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13:00-14:30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专题讲座一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20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sym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星期三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全天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课堂教学：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随堂听课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到相应学院听课学习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 rowSpan="2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星期四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上午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课堂教学：随堂听课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 </a:t>
                      </a: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  <a:sym typeface="+mn-ea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  <a:sym typeface="+mn-ea"/>
                        </a:rPr>
                        <a:t>到相应学院听课学习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80241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13:00-14:30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专题讲座二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34914">
                <a:tc rowSpan="2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22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星期五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9:30-11:00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参访上海市台湾同胞联谊会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80241">
                <a:tc vMerge="1"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13:00-16:00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文化调研</a:t>
                      </a: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/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现场教学：上海孙中山故居纪念馆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5854426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352424" y="310269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326" y="333326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活动日程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5601" y="847497"/>
          <a:ext cx="5589905" cy="483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124"/>
                <a:gridCol w="1189990"/>
                <a:gridCol w="2466409"/>
                <a:gridCol w="1314251"/>
              </a:tblGrid>
              <a:tr h="27942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日期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时间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活动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备注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61975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23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星期六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上午</a:t>
                      </a: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8:00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出发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文化调研</a:t>
                      </a: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/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现场教学：上海城市规划展示馆、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上海中心、豫园、浦江游览等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上外安排车辆和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志愿者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61730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24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上午</a:t>
                      </a: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8:00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出发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文化调研</a:t>
                      </a: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/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现场教学：朱家角、广富林遗址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上外安排车辆和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志愿者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61730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25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星期一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全天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课堂教学：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随堂听课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到相应学院听课学习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390969">
                <a:tc rowSpan="2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26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星期二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上午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课堂教学：随堂听课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 </a:t>
                      </a: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  <a:sym typeface="+mn-ea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  <a:sym typeface="+mn-ea"/>
                        </a:rPr>
                        <a:t>到相应学院听课学习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80241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13:00-15:00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上外</a:t>
                      </a: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-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文藻师生联谊会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altLang="en-US" sz="900" kern="100" dirty="0" smtClean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29590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27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星期三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全天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课堂教学：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随堂听课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到相应学院听课学习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54355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28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星期四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全天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课堂教学：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随堂听课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学生按各自专业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到相应学院听课学习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34914">
                <a:tc rowSpan="2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29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星期五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9:30-11:00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企业参访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8:00 </a:t>
                      </a:r>
                      <a:r>
                        <a:rPr lang="zh-CN" alt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准时出发</a:t>
                      </a: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80241">
                <a:tc vMerge="1"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13:30-14:30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sym typeface="+mn-ea"/>
                        </a:rPr>
                        <a:t>企业参访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12:45 </a:t>
                      </a:r>
                      <a:r>
                        <a:rPr lang="zh-CN" altLang="en-US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准时出发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5854426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352424" y="310269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326" y="333326"/>
            <a:ext cx="110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活动日程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5903" y="2834899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200" b="1" kern="100" dirty="0">
                <a:solidFill>
                  <a:srgbClr val="5B9BD5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  <a:cs typeface="Arial" panose="020B0604020202020204" pitchFamily="34" charset="0"/>
              </a:rPr>
              <a:t>注：以上行程若有调整，将另行通知</a:t>
            </a:r>
            <a:endParaRPr lang="zh-CN" altLang="zh-CN" sz="1000" b="1" kern="100" dirty="0">
              <a:solidFill>
                <a:srgbClr val="5B9BD5"/>
              </a:solidFill>
              <a:effectLst/>
              <a:latin typeface="方正楷体简体" panose="03000509000000000000" pitchFamily="65" charset="-122"/>
              <a:ea typeface="方正楷体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5601" y="847497"/>
          <a:ext cx="5589905" cy="3165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124"/>
                <a:gridCol w="1189990"/>
                <a:gridCol w="2466409"/>
                <a:gridCol w="1314251"/>
              </a:tblGrid>
              <a:tr h="27942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日期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时间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活动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备注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86410">
                <a:tc rowSpan="2"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30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星期六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  <a:cs typeface="Times New Roman" panose="02020603050405020304" pitchFamily="18" charset="0"/>
                        </a:rPr>
                        <a:t>9:00-11:00</a:t>
                      </a:r>
                      <a:endParaRPr lang="zh-CN" altLang="en-US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学习报告会暨结业仪式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altLang="en-US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400685"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下午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同学们返台准备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  <a:tr h="529590"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12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月</a:t>
                      </a:r>
                      <a:r>
                        <a:rPr lang="en-US" alt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1</a:t>
                      </a: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星期日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文藻师生离沪</a:t>
                      </a:r>
                      <a:endParaRPr lang="zh-CN" sz="900" kern="100" dirty="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900" kern="100">
                          <a:effectLst/>
                          <a:latin typeface="方正兰亭细黑_GBK" panose="02000000000000000000" pitchFamily="2" charset="-122"/>
                          <a:ea typeface="方正兰亭细黑_GBK" panose="02000000000000000000" pitchFamily="2" charset="-122"/>
                        </a:rPr>
                        <a:t>上外负责送机</a:t>
                      </a:r>
                      <a:endParaRPr lang="zh-CN" sz="900" kern="100">
                        <a:effectLst/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662" marR="40662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311424" y="1018365"/>
            <a:ext cx="2571750" cy="4471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3016" y="1018365"/>
            <a:ext cx="2571750" cy="4471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2879" y="2683221"/>
            <a:ext cx="2700339" cy="3286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上海城市规划展示馆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8" name="图片 7" descr="copytoqq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97051" y="988538"/>
            <a:ext cx="2179232" cy="15228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35000"/>
              </a:prstClr>
            </a:outerShdw>
            <a:softEdge rad="12700"/>
          </a:effectLst>
        </p:spPr>
      </p:pic>
      <p:sp>
        <p:nvSpPr>
          <p:cNvPr id="10" name="TextBox 9"/>
          <p:cNvSpPr txBox="1"/>
          <p:nvPr/>
        </p:nvSpPr>
        <p:spPr>
          <a:xfrm>
            <a:off x="602913" y="3098730"/>
            <a:ext cx="2367507" cy="135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000" dirty="0" smtClean="0">
                <a:solidFill>
                  <a:schemeClr val="bg1"/>
                </a:solidFill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城市规划展示馆于2000年年初建成，作为上海对外宣传的重要窗口，以“城市、人、环境、发展”为展示的主题，向上海人民乃至世人展示了上海城市规划建设发展的成就，让市民知晓城市规划，参与城市规划，架起了市政府与市民间的沟通桥梁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2" name="图片 11" descr="copytoqq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1963" y="978870"/>
            <a:ext cx="2354951" cy="167153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19258" y="3098634"/>
            <a:ext cx="2557465" cy="1460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豫园位于上海市老城厢的东北部，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北靠福佑路，东临安仁街，西南与上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海老城隍庙毗邻，是著名的江南古典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园林，为内地重点文物保护单位。豫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园原是明代的一座私人园林，始建于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嘉靖、万历年间，距今已有四百余年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normalizeH="0" baseline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历史。</a:t>
            </a:r>
            <a:endParaRPr kumimoji="0" lang="zh-CN" altLang="en-US" sz="1000" b="0" i="0" u="none" strike="noStrike" cap="none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7195" y="26736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豫园</a:t>
            </a:r>
            <a:endParaRPr lang="zh-CN" altLang="en-US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5883001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同侧圆角矩形 14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1330" y="958850"/>
            <a:ext cx="2571750" cy="44843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b="1" kern="0" dirty="0" smtClean="0">
              <a:latin typeface="Calibri" panose="020F0502020204030204"/>
              <a:ea typeface="宋体" panose="02010600030101010101" pitchFamily="2" charset="-122"/>
              <a:cs typeface="方正粗圆简体"/>
            </a:endParaRPr>
          </a:p>
        </p:txBody>
      </p:sp>
      <p:pic>
        <p:nvPicPr>
          <p:cNvPr id="7" name="图片 6" descr="copytoqq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1302" y="992556"/>
            <a:ext cx="2481714" cy="140017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35000"/>
              </a:prstClr>
            </a:outerShdw>
            <a:softEdge rad="12700"/>
          </a:effectLst>
        </p:spPr>
      </p:pic>
      <p:sp>
        <p:nvSpPr>
          <p:cNvPr id="9" name="矩形 8"/>
          <p:cNvSpPr/>
          <p:nvPr/>
        </p:nvSpPr>
        <p:spPr>
          <a:xfrm>
            <a:off x="3291435" y="958894"/>
            <a:ext cx="2571750" cy="44839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2997" y="2430359"/>
            <a:ext cx="245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外滩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912" y="2785195"/>
            <a:ext cx="2508769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100" dirty="0" smtClean="0"/>
              <a:t>   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外滩是指黄浦江西岸自延安东路至外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白渡桥近2公里长的滨江区域。它是我国近代建筑最集中、金融业最早集聚的滨江大道，素有“万国建筑博览”和“东方华尔街”之美誉。外滩是上 海近代史的见证，近代上海，从外滩开始走向繁荣，走向世界。外滩是上海最具魅力的标志性景观和免费观光旅游风景区，也是中外宾客和外国政要访沪观光的首选之地。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5064" y="2320339"/>
            <a:ext cx="2491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孙中山故居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71" y="2585257"/>
            <a:ext cx="229117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None/>
            </a:pPr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孙中山故居是一幢欧洲乡村式小洋房，由当时旅居加拿大的华侨集资买下赠送给孙中山的。孙中山和夫人宋庆龄于1918年入住于此，1925年3月孙中山逝世后，宋庆龄继续在此居住至1937年。抗日战争爆发后，宋庆龄移居香港、重庆，1945年底，宋庆龄回到上海将此寓所移赠给国民政府，作为孙中山的永久纪念地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buClrTx/>
              <a:buSzTx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1961年3月上海孙中山故居被国务院列为首批全国重点文物保护单位。1988年3月故居正式对外开放，1994年故居被列为上海市爱国主义教育基地。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buClrTx/>
              <a:buSzTx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2017年12月，入选第二批中国20世纪建筑遗产。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27" y="5797856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2" name="图片 1" descr="孙中山故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55" y="993140"/>
            <a:ext cx="2470150" cy="123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1560" y="992230"/>
            <a:ext cx="2571750" cy="4450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200" b="1" kern="0" dirty="0" smtClean="0">
              <a:latin typeface="Calibri" panose="020F0502020204030204"/>
              <a:ea typeface="宋体" panose="02010600030101010101" pitchFamily="2" charset="-122"/>
              <a:cs typeface="方正粗圆简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91435" y="958894"/>
            <a:ext cx="2571750" cy="44839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 descr="朱家角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51599" y="877932"/>
            <a:ext cx="2475090" cy="14573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35000"/>
              </a:prstClr>
            </a:outerShdw>
            <a:softEdge rad="12700"/>
          </a:effectLst>
        </p:spPr>
      </p:pic>
      <p:sp>
        <p:nvSpPr>
          <p:cNvPr id="11" name="TextBox 10"/>
          <p:cNvSpPr txBox="1"/>
          <p:nvPr/>
        </p:nvSpPr>
        <p:spPr>
          <a:xfrm>
            <a:off x="566525" y="2335257"/>
            <a:ext cx="245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广富林遗址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030" y="2643034"/>
            <a:ext cx="2508769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None/>
            </a:pPr>
            <a:r>
              <a:rPr lang="zh-CN" altLang="en-US" sz="1000" dirty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</a:t>
            </a:r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富林古文化遗址（广富林遗址）位于松江区广富林街道广富林路以北、银泽路以南、沈泾塘以东、油敦港以西，广富林村及北部一带。1977年12月，被公布为上海市文物保护地点。2013年5月，被国务院核定公布为第七批全国重点文物保护单位。基于此的广富林遗址公园已在规划建造中，现已初具规模并有望成为松江大学城内重要的文化旅游的设施。该遗址是一处新石器时代至东周时期的遗址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5064" y="2320339"/>
            <a:ext cx="249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朱家角</a:t>
            </a:r>
            <a:endParaRPr lang="zh-CN" altLang="en-US" sz="1400" b="1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71" y="2592877"/>
            <a:ext cx="2291171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朱家角镇，隶属于上海市青浦区，位于上海市西部、青浦区中南部，紧靠淀山湖风景区。东临西大盈与环城分界，西濒淀山湖与大观园风景区隔湖相望，南与沈巷镇为邻（2001年与之合并），北与江苏省昆山市淀山湖镇接壤。全镇总面积138平方公里（含水域）。2016年10月14日，上海市青浦区朱家角镇被住房城乡建设部评为第一批中国特色小镇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buClrTx/>
              <a:buSzTx/>
              <a:buFontTx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朱家角镇旅游资源丰富，古镇区已开发开放了课植园、大清邮局等20多个景点。古镇九条老街依水旁河，千余栋民宅临河而建，其中的北大街，又称“一线街”，是上海市郊保存得最完整的明清建筑第一街，其东起放生桥，西至美周弄的三百多米，是典型的江南老街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27" y="5805476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5" y="958894"/>
            <a:ext cx="2345579" cy="132810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35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4"/>
          <p:cNvSpPr/>
          <p:nvPr/>
        </p:nvSpPr>
        <p:spPr>
          <a:xfrm>
            <a:off x="514351" y="2072238"/>
            <a:ext cx="5372100" cy="3429000"/>
          </a:xfrm>
          <a:prstGeom prst="flowChartManualInp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 descr="copytoqq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36967" y="1225058"/>
            <a:ext cx="2259189" cy="299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91692" y="2836415"/>
            <a:ext cx="1328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上海中心</a:t>
            </a:r>
            <a:endParaRPr lang="zh-CN" altLang="zh-CN" sz="1600" b="1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830" y="3474720"/>
            <a:ext cx="2246947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中心位于浦东陆家嘴金融贸易区核心区，是一幢集商务、办公、酒店、商业、娱乐、观光等功能的超高层建筑。建筑总高度632米，地上127层，地下5层，总建筑面积57.8万平方米，其中地上41万平方米，地下16.8万平方米，基地面积30368平方米，绿化率33%。上海中心是目前已建成项目中中国第一、世界第二高楼。</a:t>
            </a:r>
            <a:endParaRPr lang="zh-CN" altLang="en-US" sz="1000" dirty="0"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5883001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同侧圆角矩形 9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4"/>
          <p:cNvSpPr/>
          <p:nvPr/>
        </p:nvSpPr>
        <p:spPr>
          <a:xfrm>
            <a:off x="514351" y="2072238"/>
            <a:ext cx="5372100" cy="3429000"/>
          </a:xfrm>
          <a:prstGeom prst="flowChartManualInp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1692" y="2668913"/>
            <a:ext cx="1328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浦</a:t>
            </a:r>
            <a:r>
              <a:rPr lang="zh-CN" altLang="en-US" sz="1600" b="1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江</a:t>
            </a:r>
            <a:r>
              <a:rPr lang="zh-CN" altLang="en-US" sz="1600" b="1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游览</a:t>
            </a:r>
            <a:endParaRPr lang="zh-CN" altLang="zh-CN" sz="1600" b="1" dirty="0" smtClean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829" y="3187466"/>
            <a:ext cx="224694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dirty="0" smtClean="0">
                <a:latin typeface="方正楷体简体" panose="03000509000000000000" pitchFamily="65" charset="-122"/>
                <a:ea typeface="方正楷体简体" panose="03000509000000000000" pitchFamily="65" charset="-122"/>
              </a:rPr>
              <a:t>   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黄浦江是上海的地标河流，流经上海市区，将上海分成浦西和浦东。黄浦江是上海的重要水道，在上海市中心外白渡桥接纳吴淞江（苏州河）后在吴淞口注入长江，是长江汇入东海之前的最后一条支流。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黄浦江全长约113公里，河宽300至770米。黄浦江始于上海市青浦区朱家角镇淀峰的淀山湖，淀山湖接纳了上游太湖流域的众多来水。“浦”是古吴语中河的意思，一般多指人工河。黄浦江下游曾被称为黄歇浦和春申江，有说法认为是因为上海曾为战国楚春申君黄歇的封地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5883001"/>
            <a:ext cx="6300788" cy="2755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同侧圆角矩形 9"/>
          <p:cNvSpPr/>
          <p:nvPr/>
        </p:nvSpPr>
        <p:spPr>
          <a:xfrm>
            <a:off x="389634" y="292386"/>
            <a:ext cx="5589775" cy="416859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89A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080" y="315444"/>
            <a:ext cx="221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文化调研地简介</a:t>
            </a:r>
            <a:endParaRPr lang="zh-CN" altLang="en-US" sz="18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1" y="997267"/>
            <a:ext cx="2543381" cy="249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WE1NDQ1MzZjOTliZmNkZjcyMDJhMDA5MTI4MGU4Y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3609</Words>
  <Application>WPS 演示</Application>
  <PresentationFormat>自定义</PresentationFormat>
  <Paragraphs>344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Agency FB</vt:lpstr>
      <vt:lpstr>冬青黑体简体中文 W3</vt:lpstr>
      <vt:lpstr>黑体</vt:lpstr>
      <vt:lpstr>Open Sans Light</vt:lpstr>
      <vt:lpstr>楷体</vt:lpstr>
      <vt:lpstr>方正兰亭细黑_GBK</vt:lpstr>
      <vt:lpstr>微软雅黑</vt:lpstr>
      <vt:lpstr>Times New Roman</vt:lpstr>
      <vt:lpstr>方正楷体简体</vt:lpstr>
      <vt:lpstr>Songti SC</vt:lpstr>
      <vt:lpstr>標楷體</vt:lpstr>
      <vt:lpstr>等线</vt:lpstr>
      <vt:lpstr>Arial Unicode MS</vt:lpstr>
      <vt:lpstr>等线 Light</vt:lpstr>
      <vt:lpstr>Calibri</vt:lpstr>
      <vt:lpstr>方正粗圆简体</vt:lpstr>
      <vt:lpstr>Times New Roman</vt:lpstr>
      <vt:lpstr>Office 主题​​</vt:lpstr>
      <vt:lpstr>PowerPoint 演示文稿</vt:lpstr>
      <vt:lpstr>2019文藻外语大学移地研修班日程   （2019年5月6日至5月19日）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欢乐谷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Arthur</cp:lastModifiedBy>
  <cp:revision>230</cp:revision>
  <cp:lastPrinted>2018-05-09T09:05:00Z</cp:lastPrinted>
  <dcterms:created xsi:type="dcterms:W3CDTF">2018-05-07T05:34:00Z</dcterms:created>
  <dcterms:modified xsi:type="dcterms:W3CDTF">2024-10-10T03:33:14Z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CCB7DB7348A04A4E96C09945F7FEFAE8_12</vt:lpwstr>
  </property>
</Properties>
</file>